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4" r:id="rId5"/>
    <p:sldId id="260" r:id="rId6"/>
    <p:sldId id="261" r:id="rId7"/>
    <p:sldId id="266" r:id="rId8"/>
    <p:sldId id="267" r:id="rId9"/>
    <p:sldId id="268" r:id="rId10"/>
    <p:sldId id="265" r:id="rId11"/>
    <p:sldId id="263" r:id="rId12"/>
    <p:sldId id="26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CA" smtClean="0"/>
              <a:t>Survey Design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3C463B-6951-484A-BD8D-CF7EAB0B7CE6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8A3400-87AD-4FC5-A06E-5AD0DFC832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984876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smtClean="0"/>
              <a:t>Survey Design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5CB73-E7A3-43C6-ADE0-890ED427812F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7C478-EE92-45AB-A77B-9957807D935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39019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Survey Design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4049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1344-69CE-4023-8800-DC35BC13FC5C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1892-FFE1-44F3-911B-E7BF70D5A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7231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1344-69CE-4023-8800-DC35BC13FC5C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1892-FFE1-44F3-911B-E7BF70D5A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888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1344-69CE-4023-8800-DC35BC13FC5C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1892-FFE1-44F3-911B-E7BF70D5A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404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1344-69CE-4023-8800-DC35BC13FC5C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1892-FFE1-44F3-911B-E7BF70D5A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061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1344-69CE-4023-8800-DC35BC13FC5C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1892-FFE1-44F3-911B-E7BF70D5A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762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1344-69CE-4023-8800-DC35BC13FC5C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1892-FFE1-44F3-911B-E7BF70D5A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863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1344-69CE-4023-8800-DC35BC13FC5C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1892-FFE1-44F3-911B-E7BF70D5A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956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1344-69CE-4023-8800-DC35BC13FC5C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1892-FFE1-44F3-911B-E7BF70D5A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7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1344-69CE-4023-8800-DC35BC13FC5C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1892-FFE1-44F3-911B-E7BF70D5A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480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1344-69CE-4023-8800-DC35BC13FC5C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1892-FFE1-44F3-911B-E7BF70D5A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38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D1344-69CE-4023-8800-DC35BC13FC5C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1892-FFE1-44F3-911B-E7BF70D5A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46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D1344-69CE-4023-8800-DC35BC13FC5C}" type="datetimeFigureOut">
              <a:rPr lang="en-CA" smtClean="0"/>
              <a:t>14/09/2014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91892-FFE1-44F3-911B-E7BF70D5AA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25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06482"/>
            <a:ext cx="83819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A </a:t>
            </a:r>
            <a:r>
              <a:rPr lang="en-CA" sz="3600" b="1" dirty="0"/>
              <a:t>survey</a:t>
            </a:r>
            <a:r>
              <a:rPr lang="en-CA" sz="3600" dirty="0"/>
              <a:t> is a set of questions created to find out more information about an issue, usually using a wide range of people.</a:t>
            </a:r>
          </a:p>
          <a:p>
            <a:r>
              <a:rPr lang="en-CA" sz="3600" dirty="0"/>
              <a:t> </a:t>
            </a:r>
          </a:p>
          <a:p>
            <a:r>
              <a:rPr lang="en-CA" sz="3600" dirty="0"/>
              <a:t>Surveys are examples of </a:t>
            </a:r>
            <a:r>
              <a:rPr lang="en-CA" sz="3600" u="sng" dirty="0"/>
              <a:t>quantitative</a:t>
            </a:r>
            <a:r>
              <a:rPr lang="en-CA" sz="3600" dirty="0"/>
              <a:t> research and allow a researcher to gather large amounts of information at one time</a:t>
            </a:r>
            <a:r>
              <a:rPr lang="en-CA" sz="3600" dirty="0" smtClean="0"/>
              <a:t>.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806104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4582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3. Test your questions on a friend. </a:t>
            </a:r>
          </a:p>
          <a:p>
            <a:pPr lvl="0"/>
            <a:endParaRPr lang="en-US" dirty="0"/>
          </a:p>
          <a:p>
            <a:pPr lvl="0"/>
            <a:r>
              <a:rPr lang="en-US" sz="3200" dirty="0" smtClean="0"/>
              <a:t>Make sure they are clear, concise, direct, well organized, and not offensive or biased. </a:t>
            </a:r>
            <a:r>
              <a:rPr lang="en-US" sz="3200" dirty="0"/>
              <a:t> </a:t>
            </a:r>
            <a:endParaRPr lang="en-US" sz="3200" dirty="0" smtClean="0"/>
          </a:p>
          <a:p>
            <a:pPr lvl="0"/>
            <a:endParaRPr lang="en-US" dirty="0"/>
          </a:p>
          <a:p>
            <a:pPr lvl="0"/>
            <a:r>
              <a:rPr lang="en-US" sz="3200" dirty="0" smtClean="0"/>
              <a:t>Each question must be designed to learn useful information – always ask yourself: why am I asking this question? What do I hope to learn by asking this question? </a:t>
            </a:r>
          </a:p>
          <a:p>
            <a:pPr lvl="0"/>
            <a:endParaRPr lang="en-US" dirty="0"/>
          </a:p>
          <a:p>
            <a:r>
              <a:rPr lang="en-US" sz="3200" dirty="0" smtClean="0"/>
              <a:t>Make sure the questions </a:t>
            </a:r>
            <a:r>
              <a:rPr lang="en-US" sz="3200" dirty="0" smtClean="0"/>
              <a:t>are varied </a:t>
            </a:r>
            <a:r>
              <a:rPr lang="en-US" sz="3200" dirty="0" smtClean="0"/>
              <a:t>enough for the interviewer to gain a meaningful understanding of the topic.</a:t>
            </a:r>
            <a:r>
              <a:rPr lang="en-CA" sz="3200" dirty="0"/>
              <a:t> </a:t>
            </a:r>
            <a:r>
              <a:rPr lang="en-US" sz="3200" dirty="0" smtClean="0"/>
              <a:t>Don’t be repetitive.</a:t>
            </a:r>
          </a:p>
          <a:p>
            <a:pPr lvl="0"/>
            <a:endParaRPr lang="en-US" dirty="0"/>
          </a:p>
          <a:p>
            <a:pPr lvl="0"/>
            <a:r>
              <a:rPr lang="en-US" sz="3200" b="1" dirty="0" smtClean="0"/>
              <a:t>Make sure you can quantify your responses!</a:t>
            </a:r>
            <a:endParaRPr lang="en-CA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900319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1503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4. Make sure </a:t>
            </a:r>
            <a:r>
              <a:rPr lang="en-US" sz="3600" dirty="0"/>
              <a:t>the questions </a:t>
            </a:r>
            <a:r>
              <a:rPr lang="en-US" sz="3600" dirty="0" smtClean="0"/>
              <a:t>are in a logical </a:t>
            </a:r>
            <a:r>
              <a:rPr lang="en-US" sz="3600" dirty="0"/>
              <a:t>order, showing a natural progression of </a:t>
            </a:r>
            <a:r>
              <a:rPr lang="en-US" sz="3600" dirty="0" smtClean="0"/>
              <a:t>information.</a:t>
            </a:r>
            <a:endParaRPr lang="en-CA" sz="3600" dirty="0"/>
          </a:p>
          <a:p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708382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22957"/>
            <a:ext cx="8534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most difficult component of conducting a survey is designing the questions. </a:t>
            </a:r>
          </a:p>
          <a:p>
            <a:endParaRPr lang="en-US" sz="3200" dirty="0"/>
          </a:p>
          <a:p>
            <a:r>
              <a:rPr lang="en-US" sz="3200" dirty="0" smtClean="0"/>
              <a:t>It is well worth it to put time and energy into question design.  </a:t>
            </a:r>
          </a:p>
          <a:p>
            <a:endParaRPr lang="en-US" sz="3200" dirty="0" smtClean="0"/>
          </a:p>
          <a:p>
            <a:r>
              <a:rPr lang="en-US" sz="3200" dirty="0"/>
              <a:t>Vague, open-ended questions cannot be quantified or analyzed, and you will end up having to go back and start over</a:t>
            </a:r>
            <a:r>
              <a:rPr lang="en-US" sz="3200" dirty="0" smtClean="0"/>
              <a:t>.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 smtClean="0"/>
              <a:t>Purposeful, clear, differentiated, and quantifiable questions make data analysis so much easier!</a:t>
            </a:r>
          </a:p>
        </p:txBody>
      </p:sp>
    </p:spTree>
    <p:extLst>
      <p:ext uri="{BB962C8B-B14F-4D97-AF65-F5344CB8AC3E}">
        <p14:creationId xmlns:p14="http://schemas.microsoft.com/office/powerpoint/2010/main" val="1067408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5446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/>
              <a:t>Important survey tips:</a:t>
            </a:r>
          </a:p>
          <a:p>
            <a:endParaRPr lang="en-CA" sz="1200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en-CA" sz="3200" dirty="0" smtClean="0"/>
              <a:t>Be objective (don’t just choose people who think the same way you do)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CA" sz="3200" dirty="0" smtClean="0"/>
              <a:t>Select people randomly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CA" sz="3200" dirty="0" smtClean="0"/>
              <a:t>Survey a large sample of the population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CA" sz="3200" dirty="0" smtClean="0"/>
              <a:t>Inform survey takers about the purpose of the survey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CA" sz="3200" dirty="0" smtClean="0"/>
              <a:t>Keep the identity of the survey taker confidential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CA" sz="3200" dirty="0" smtClean="0"/>
              <a:t>Don’t comment on the respondent’s answers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CA" sz="3200" dirty="0" smtClean="0"/>
              <a:t>Always thank the respondent for their time and effort</a:t>
            </a:r>
          </a:p>
        </p:txBody>
      </p:sp>
    </p:spTree>
    <p:extLst>
      <p:ext uri="{BB962C8B-B14F-4D97-AF65-F5344CB8AC3E}">
        <p14:creationId xmlns:p14="http://schemas.microsoft.com/office/powerpoint/2010/main" val="346247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15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A good survey is made up of questions whose answers can be converted into </a:t>
            </a:r>
            <a:r>
              <a:rPr lang="en-CA" sz="3200" u="sng" dirty="0" smtClean="0"/>
              <a:t>quantifiable</a:t>
            </a:r>
            <a:r>
              <a:rPr lang="en-CA" sz="3200" dirty="0" smtClean="0"/>
              <a:t> (measurable) information.</a:t>
            </a:r>
          </a:p>
          <a:p>
            <a:r>
              <a:rPr lang="en-CA" sz="3200" dirty="0" smtClean="0"/>
              <a:t> </a:t>
            </a:r>
          </a:p>
          <a:p>
            <a:r>
              <a:rPr lang="en-CA" sz="3200" b="1" dirty="0" smtClean="0"/>
              <a:t>Write survey questions that will allow you to tally results!</a:t>
            </a:r>
            <a:endParaRPr lang="en-CA" sz="3200" dirty="0" smtClean="0"/>
          </a:p>
          <a:p>
            <a:r>
              <a:rPr lang="en-CA" sz="3200" b="1" dirty="0" smtClean="0"/>
              <a:t> </a:t>
            </a:r>
            <a:endParaRPr lang="en-CA" sz="3200" dirty="0" smtClean="0"/>
          </a:p>
          <a:p>
            <a:r>
              <a:rPr lang="en-CA" sz="3200" b="1" dirty="0" smtClean="0"/>
              <a:t>Don’t ask questions that can be interpreted in different ways.</a:t>
            </a:r>
            <a:endParaRPr lang="en-CA" sz="3200" dirty="0" smtClean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1095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10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Before you conduct a survey you must ensure that you abide by the </a:t>
            </a:r>
            <a:r>
              <a:rPr lang="en-US" sz="3200" b="1" dirty="0"/>
              <a:t>ethical guidelines</a:t>
            </a:r>
            <a:r>
              <a:rPr lang="en-US" sz="3200" dirty="0"/>
              <a:t> for </a:t>
            </a:r>
            <a:r>
              <a:rPr lang="en-US" sz="3200" dirty="0" smtClean="0"/>
              <a:t>research.</a:t>
            </a:r>
            <a:r>
              <a:rPr lang="en-US" sz="3200" dirty="0"/>
              <a:t> </a:t>
            </a:r>
            <a:endParaRPr lang="en-US" sz="3200" dirty="0" smtClean="0"/>
          </a:p>
          <a:p>
            <a:endParaRPr lang="en-US" dirty="0"/>
          </a:p>
          <a:p>
            <a:r>
              <a:rPr lang="en-US" sz="3200" dirty="0" smtClean="0"/>
              <a:t>This </a:t>
            </a:r>
            <a:r>
              <a:rPr lang="en-US" sz="3200" dirty="0"/>
              <a:t>means you NEED </a:t>
            </a:r>
            <a:r>
              <a:rPr lang="en-US" sz="3200" u="sng" dirty="0"/>
              <a:t>informed consent</a:t>
            </a:r>
            <a:r>
              <a:rPr lang="en-US" sz="3200" dirty="0"/>
              <a:t>. </a:t>
            </a:r>
            <a:r>
              <a:rPr lang="en-US" sz="3200" dirty="0" smtClean="0"/>
              <a:t>You </a:t>
            </a:r>
            <a:r>
              <a:rPr lang="en-US" sz="3200" dirty="0"/>
              <a:t>must tell the </a:t>
            </a:r>
            <a:r>
              <a:rPr lang="en-US" sz="3200" dirty="0" smtClean="0"/>
              <a:t>participant:</a:t>
            </a:r>
          </a:p>
          <a:p>
            <a:endParaRPr lang="en-CA" sz="1600" dirty="0"/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3200" dirty="0"/>
              <a:t>The purpose of your </a:t>
            </a:r>
            <a:r>
              <a:rPr lang="en-US" sz="3200" dirty="0" smtClean="0"/>
              <a:t>survey </a:t>
            </a:r>
          </a:p>
          <a:p>
            <a:pPr lvl="0"/>
            <a:r>
              <a:rPr lang="en-US" sz="3200" b="1" dirty="0" smtClean="0"/>
              <a:t>      What </a:t>
            </a:r>
            <a:r>
              <a:rPr lang="en-US" sz="3200" b="1" dirty="0"/>
              <a:t>are you trying to understand</a:t>
            </a:r>
            <a:r>
              <a:rPr lang="en-US" sz="3200" b="1" dirty="0" smtClean="0"/>
              <a:t>?</a:t>
            </a:r>
            <a:endParaRPr lang="en-CA" sz="3200" dirty="0" smtClean="0"/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3200" dirty="0" smtClean="0"/>
              <a:t>How </a:t>
            </a:r>
            <a:r>
              <a:rPr lang="en-US" sz="3200" dirty="0"/>
              <a:t>the information will be used </a:t>
            </a:r>
            <a:endParaRPr lang="en-US" sz="3200" dirty="0" smtClean="0"/>
          </a:p>
          <a:p>
            <a:pPr lvl="0"/>
            <a:r>
              <a:rPr lang="en-US" sz="3200" b="1" dirty="0"/>
              <a:t> </a:t>
            </a:r>
            <a:r>
              <a:rPr lang="en-US" sz="3200" b="1" dirty="0" smtClean="0"/>
              <a:t>     Will </a:t>
            </a:r>
            <a:r>
              <a:rPr lang="en-US" sz="3200" b="1" dirty="0"/>
              <a:t>it be published? Will it be a part </a:t>
            </a:r>
            <a:r>
              <a:rPr lang="en-US" sz="3200" b="1" dirty="0" smtClean="0"/>
              <a:t>of a      </a:t>
            </a:r>
          </a:p>
          <a:p>
            <a:pPr lvl="0"/>
            <a:r>
              <a:rPr lang="en-US" sz="3200" b="1" dirty="0"/>
              <a:t> </a:t>
            </a:r>
            <a:r>
              <a:rPr lang="en-US" sz="3200" b="1" dirty="0" smtClean="0"/>
              <a:t>     research </a:t>
            </a:r>
            <a:r>
              <a:rPr lang="en-US" sz="3200" b="1" dirty="0"/>
              <a:t>paper? Will it be its </a:t>
            </a:r>
            <a:r>
              <a:rPr lang="en-US" sz="3200" b="1" dirty="0" smtClean="0"/>
              <a:t>own</a:t>
            </a:r>
            <a:r>
              <a:rPr lang="en-US" sz="3200" b="1" dirty="0"/>
              <a:t> </a:t>
            </a:r>
            <a:r>
              <a:rPr lang="en-US" sz="3200" b="1" dirty="0" smtClean="0"/>
              <a:t>case </a:t>
            </a:r>
            <a:r>
              <a:rPr lang="en-US" sz="3200" b="1" dirty="0"/>
              <a:t>study</a:t>
            </a:r>
            <a:r>
              <a:rPr lang="en-US" sz="3200" b="1" dirty="0" smtClean="0"/>
              <a:t>?</a:t>
            </a:r>
            <a:endParaRPr lang="en-CA" sz="3200" dirty="0" smtClean="0"/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confidentiality they can expect </a:t>
            </a:r>
            <a:endParaRPr lang="en-US" sz="3200" dirty="0" smtClean="0"/>
          </a:p>
          <a:p>
            <a:pPr lvl="0"/>
            <a:r>
              <a:rPr lang="en-US" sz="3200" b="1" dirty="0"/>
              <a:t> </a:t>
            </a:r>
            <a:r>
              <a:rPr lang="en-US" sz="3200" b="1" dirty="0" smtClean="0"/>
              <a:t>     Will </a:t>
            </a:r>
            <a:r>
              <a:rPr lang="en-US" sz="3200" b="1" dirty="0"/>
              <a:t>you reveal the participants name</a:t>
            </a:r>
            <a:r>
              <a:rPr lang="en-US" sz="3200" b="1" dirty="0" smtClean="0"/>
              <a:t>?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493887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5637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Clarify </a:t>
            </a:r>
            <a:r>
              <a:rPr lang="en-US" sz="3200" dirty="0"/>
              <a:t>the </a:t>
            </a:r>
            <a:r>
              <a:rPr lang="en-US" sz="3200" b="1" dirty="0"/>
              <a:t>purpose or reason</a:t>
            </a:r>
            <a:r>
              <a:rPr lang="en-US" sz="3200" dirty="0"/>
              <a:t> for your </a:t>
            </a:r>
            <a:r>
              <a:rPr lang="en-US" sz="3200" dirty="0" smtClean="0"/>
              <a:t>survey. </a:t>
            </a:r>
          </a:p>
          <a:p>
            <a:endParaRPr lang="en-US" sz="1600" dirty="0" smtClean="0"/>
          </a:p>
          <a:p>
            <a:r>
              <a:rPr lang="en-US" sz="3200" dirty="0" smtClean="0"/>
              <a:t>What </a:t>
            </a:r>
            <a:r>
              <a:rPr lang="en-US" sz="3200" dirty="0"/>
              <a:t>is it that you want to know?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For </a:t>
            </a:r>
            <a:r>
              <a:rPr lang="en-US" sz="3200" dirty="0"/>
              <a:t>example, are you trying to test a hypothesis such as </a:t>
            </a:r>
            <a:r>
              <a:rPr lang="en-US" sz="3200" dirty="0" smtClean="0"/>
              <a:t>“Haig students </a:t>
            </a:r>
            <a:r>
              <a:rPr lang="en-US" sz="3200" dirty="0" smtClean="0"/>
              <a:t>have a thorough understanding of the negative effects of nicotine”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Or</a:t>
            </a:r>
            <a:r>
              <a:rPr lang="en-US" sz="3200" dirty="0" smtClean="0"/>
              <a:t>, </a:t>
            </a:r>
            <a:r>
              <a:rPr lang="en-US" sz="3200" dirty="0"/>
              <a:t>do you want </a:t>
            </a:r>
            <a:r>
              <a:rPr lang="en-US" sz="3200" dirty="0" smtClean="0"/>
              <a:t>peoples’ views </a:t>
            </a:r>
            <a:r>
              <a:rPr lang="en-US" sz="3200" dirty="0"/>
              <a:t>on topics such as </a:t>
            </a:r>
            <a:r>
              <a:rPr lang="en-US" sz="3200" dirty="0" smtClean="0"/>
              <a:t>addiction</a:t>
            </a:r>
            <a:r>
              <a:rPr lang="en-US" sz="3200" dirty="0" smtClean="0"/>
              <a:t>?</a:t>
            </a:r>
            <a:endParaRPr lang="en-US" sz="2800" dirty="0" smtClean="0"/>
          </a:p>
          <a:p>
            <a:endParaRPr lang="en-US" sz="2800" dirty="0"/>
          </a:p>
          <a:p>
            <a:endParaRPr lang="en-CA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28600"/>
            <a:ext cx="11953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Steps</a:t>
            </a:r>
            <a:endParaRPr lang="en-CA" sz="3600" u="sng" dirty="0"/>
          </a:p>
        </p:txBody>
      </p:sp>
    </p:spTree>
    <p:extLst>
      <p:ext uri="{BB962C8B-B14F-4D97-AF65-F5344CB8AC3E}">
        <p14:creationId xmlns:p14="http://schemas.microsoft.com/office/powerpoint/2010/main" val="3339362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228600"/>
            <a:ext cx="83058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2. Decide what type of questions you will use:</a:t>
            </a:r>
          </a:p>
          <a:p>
            <a:endParaRPr lang="en-US" sz="2000" dirty="0"/>
          </a:p>
          <a:p>
            <a:pPr marL="571500" indent="-571500">
              <a:buFont typeface="+mj-lt"/>
              <a:buAutoNum type="romanLcPeriod"/>
            </a:pPr>
            <a:r>
              <a:rPr lang="en-US" sz="3200" b="1" dirty="0"/>
              <a:t>C</a:t>
            </a:r>
            <a:r>
              <a:rPr lang="en-US" sz="3200" b="1" dirty="0" smtClean="0"/>
              <a:t>losed questions</a:t>
            </a:r>
            <a:r>
              <a:rPr lang="en-US" sz="3200" dirty="0" smtClean="0"/>
              <a:t> with fixed answers (i.e. yes or no)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3200" b="1" dirty="0" smtClean="0"/>
              <a:t>Multiple choice questions </a:t>
            </a:r>
            <a:r>
              <a:rPr lang="en-US" sz="3200" dirty="0" smtClean="0"/>
              <a:t>with set responses you make-up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3200" b="1" dirty="0" smtClean="0"/>
              <a:t>Frequency questions </a:t>
            </a:r>
            <a:r>
              <a:rPr lang="en-US" sz="3200" dirty="0" smtClean="0"/>
              <a:t>with fixed answers (i.e. always, usually, sometimes, never)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3200" b="1" dirty="0" smtClean="0"/>
              <a:t>Ranking</a:t>
            </a:r>
            <a:r>
              <a:rPr lang="en-US" sz="3200" dirty="0" smtClean="0"/>
              <a:t> </a:t>
            </a:r>
            <a:r>
              <a:rPr lang="en-US" sz="3200" b="1" dirty="0" smtClean="0"/>
              <a:t>scale</a:t>
            </a:r>
            <a:r>
              <a:rPr lang="en-US" sz="3200" dirty="0" smtClean="0"/>
              <a:t> questions with a range of fixed answers (i.e. 10 = best, 0 = worst)</a:t>
            </a:r>
          </a:p>
          <a:p>
            <a:pPr marL="571500" indent="-571500">
              <a:buFont typeface="+mj-lt"/>
              <a:buAutoNum type="romanLcPeriod"/>
            </a:pPr>
            <a:endParaRPr lang="en-US" sz="3200" b="1" u="sng" dirty="0" smtClean="0"/>
          </a:p>
          <a:p>
            <a:pPr algn="ctr"/>
            <a:r>
              <a:rPr lang="en-US" sz="3600" b="1" u="sng" dirty="0" smtClean="0"/>
              <a:t>*Avoid open-ended questions, if you can’t quantify the results, re-word the question!</a:t>
            </a:r>
            <a:endParaRPr lang="en-CA" sz="3600" dirty="0" smtClean="0"/>
          </a:p>
        </p:txBody>
      </p:sp>
    </p:spTree>
    <p:extLst>
      <p:ext uri="{BB962C8B-B14F-4D97-AF65-F5344CB8AC3E}">
        <p14:creationId xmlns:p14="http://schemas.microsoft.com/office/powerpoint/2010/main" val="3282578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534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 #1</a:t>
            </a:r>
          </a:p>
          <a:p>
            <a:endParaRPr lang="en-US" dirty="0"/>
          </a:p>
          <a:p>
            <a:r>
              <a:rPr lang="en-US" sz="3200" dirty="0" smtClean="0"/>
              <a:t>1. What do you know about </a:t>
            </a:r>
            <a:r>
              <a:rPr lang="en-US" sz="3200" dirty="0" err="1" smtClean="0"/>
              <a:t>Oxycontin</a:t>
            </a:r>
            <a:r>
              <a:rPr lang="en-US" sz="3200" dirty="0" smtClean="0"/>
              <a:t>?</a:t>
            </a:r>
          </a:p>
          <a:p>
            <a:endParaRPr lang="en-US" dirty="0"/>
          </a:p>
          <a:p>
            <a:r>
              <a:rPr lang="en-US" sz="3200" dirty="0" smtClean="0"/>
              <a:t>2. </a:t>
            </a:r>
            <a:r>
              <a:rPr lang="en-US" sz="3200" dirty="0" err="1" smtClean="0"/>
              <a:t>Oxycontin</a:t>
            </a:r>
            <a:r>
              <a:rPr lang="en-US" sz="3200" dirty="0" smtClean="0"/>
              <a:t> is most commonly used to treat:</a:t>
            </a:r>
          </a:p>
          <a:p>
            <a:pPr marL="342900" indent="-342900">
              <a:buAutoNum type="alphaLcParenR"/>
            </a:pPr>
            <a:r>
              <a:rPr lang="en-US" sz="3200" dirty="0" smtClean="0"/>
              <a:t>Mild headaches</a:t>
            </a:r>
          </a:p>
          <a:p>
            <a:pPr marL="342900" indent="-342900">
              <a:buAutoNum type="alphaLcParenR"/>
            </a:pPr>
            <a:r>
              <a:rPr lang="en-US" sz="3200" dirty="0" smtClean="0"/>
              <a:t>Extreme short-term pain</a:t>
            </a:r>
          </a:p>
          <a:p>
            <a:pPr marL="342900" indent="-342900">
              <a:buAutoNum type="alphaLcParenR"/>
            </a:pPr>
            <a:r>
              <a:rPr lang="en-US" sz="3200" dirty="0" smtClean="0"/>
              <a:t>Concussions</a:t>
            </a:r>
          </a:p>
          <a:p>
            <a:pPr marL="342900" indent="-342900">
              <a:buAutoNum type="alphaLcParenR"/>
            </a:pPr>
            <a:r>
              <a:rPr lang="en-US" sz="3200" dirty="0" smtClean="0"/>
              <a:t>Malnutrition </a:t>
            </a:r>
          </a:p>
          <a:p>
            <a:endParaRPr lang="en-US" sz="2400" dirty="0" smtClean="0"/>
          </a:p>
          <a:p>
            <a:r>
              <a:rPr lang="en-US" sz="3200" b="1" dirty="0" smtClean="0"/>
              <a:t>Think/Pair/Share</a:t>
            </a:r>
          </a:p>
          <a:p>
            <a:r>
              <a:rPr lang="en-US" sz="3200" dirty="0" smtClean="0"/>
              <a:t>Which question format is more useful for this assignment?  Explain why.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797743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95955"/>
            <a:ext cx="8534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 #2</a:t>
            </a:r>
          </a:p>
          <a:p>
            <a:endParaRPr lang="en-US" dirty="0"/>
          </a:p>
          <a:p>
            <a:r>
              <a:rPr lang="en-US" sz="3200" dirty="0" smtClean="0"/>
              <a:t>1. How do you feel about methamphetamines?</a:t>
            </a:r>
          </a:p>
          <a:p>
            <a:endParaRPr lang="en-US" dirty="0"/>
          </a:p>
          <a:p>
            <a:r>
              <a:rPr lang="en-US" sz="3200" dirty="0" smtClean="0"/>
              <a:t>2. In my opinion, </a:t>
            </a:r>
            <a:r>
              <a:rPr lang="en-US" sz="3200" dirty="0"/>
              <a:t>m</a:t>
            </a:r>
            <a:r>
              <a:rPr lang="en-US" sz="3200" dirty="0" smtClean="0"/>
              <a:t>ethamphetamines are:</a:t>
            </a:r>
          </a:p>
          <a:p>
            <a:pPr marL="342900" indent="-342900">
              <a:buAutoNum type="alphaLcParenR"/>
            </a:pPr>
            <a:r>
              <a:rPr lang="en-US" sz="3200" dirty="0" smtClean="0"/>
              <a:t>Extremely addictive and harmful</a:t>
            </a:r>
          </a:p>
          <a:p>
            <a:pPr marL="342900" indent="-342900">
              <a:buAutoNum type="alphaLcParenR"/>
            </a:pPr>
            <a:r>
              <a:rPr lang="en-US" sz="3200" dirty="0" smtClean="0"/>
              <a:t>A great way to lose weight</a:t>
            </a:r>
          </a:p>
          <a:p>
            <a:pPr marL="342900" indent="-342900">
              <a:buAutoNum type="alphaLcParenR"/>
            </a:pPr>
            <a:r>
              <a:rPr lang="en-US" sz="3200" dirty="0" smtClean="0"/>
              <a:t>Harmless, not addictive at all</a:t>
            </a:r>
          </a:p>
          <a:p>
            <a:pPr marL="342900" indent="-342900">
              <a:buAutoNum type="alphaLcParenR"/>
            </a:pPr>
            <a:r>
              <a:rPr lang="en-US" sz="3200" dirty="0" smtClean="0"/>
              <a:t>I have never heard </a:t>
            </a:r>
            <a:r>
              <a:rPr lang="en-US" sz="3200" dirty="0"/>
              <a:t>of methamphetamines</a:t>
            </a:r>
            <a:endParaRPr lang="en-US" sz="3200" dirty="0" smtClean="0"/>
          </a:p>
          <a:p>
            <a:endParaRPr lang="en-US" sz="2400" dirty="0" smtClean="0"/>
          </a:p>
          <a:p>
            <a:r>
              <a:rPr lang="en-US" sz="3200" b="1" dirty="0" smtClean="0"/>
              <a:t>Think/Pair/Share</a:t>
            </a:r>
          </a:p>
          <a:p>
            <a:r>
              <a:rPr lang="en-US" sz="3200" dirty="0" smtClean="0"/>
              <a:t>Which question format is more useful for this assignment?  Explain why.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39597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5344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Example #3</a:t>
            </a:r>
          </a:p>
          <a:p>
            <a:endParaRPr lang="en-US" dirty="0"/>
          </a:p>
          <a:p>
            <a:r>
              <a:rPr lang="en-US" sz="3200" dirty="0" smtClean="0"/>
              <a:t>1. Do you think DDT should be banned worldwide?</a:t>
            </a:r>
          </a:p>
          <a:p>
            <a:endParaRPr lang="en-US" dirty="0"/>
          </a:p>
          <a:p>
            <a:r>
              <a:rPr lang="en-US" sz="3200" dirty="0" smtClean="0"/>
              <a:t>2. DDT is:</a:t>
            </a:r>
          </a:p>
          <a:p>
            <a:pPr marL="342900" indent="-342900">
              <a:buAutoNum type="alphaLcParenR"/>
            </a:pPr>
            <a:r>
              <a:rPr lang="en-US" sz="3200" dirty="0" smtClean="0"/>
              <a:t>A useful insecticide with no negative side effects</a:t>
            </a:r>
          </a:p>
          <a:p>
            <a:pPr marL="342900" indent="-342900">
              <a:buAutoNum type="alphaLcParenR"/>
            </a:pPr>
            <a:r>
              <a:rPr lang="en-US" sz="3200" dirty="0" smtClean="0"/>
              <a:t>A harmful insecticide with many negative side effects</a:t>
            </a:r>
          </a:p>
          <a:p>
            <a:pPr marL="342900" indent="-342900">
              <a:buAutoNum type="alphaLcParenR"/>
            </a:pPr>
            <a:r>
              <a:rPr lang="en-US" sz="3200" dirty="0" smtClean="0"/>
              <a:t>I have never heard of DDT</a:t>
            </a:r>
          </a:p>
          <a:p>
            <a:endParaRPr lang="en-US" sz="2400" dirty="0" smtClean="0"/>
          </a:p>
          <a:p>
            <a:r>
              <a:rPr lang="en-US" sz="3200" b="1" dirty="0" smtClean="0"/>
              <a:t>Think/Pair/Share</a:t>
            </a:r>
          </a:p>
          <a:p>
            <a:r>
              <a:rPr lang="en-US" sz="3200" dirty="0" smtClean="0"/>
              <a:t>Which question format is more useful for this assignment?  Explain why.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261679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669</Words>
  <Application>Microsoft Office PowerPoint</Application>
  <PresentationFormat>On-screen Show (4:3)</PresentationFormat>
  <Paragraphs>97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Toronto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Rimell, Alison</dc:creator>
  <cp:lastModifiedBy>Alison</cp:lastModifiedBy>
  <cp:revision>19</cp:revision>
  <cp:lastPrinted>2014-01-07T14:06:24Z</cp:lastPrinted>
  <dcterms:created xsi:type="dcterms:W3CDTF">2013-12-11T14:04:16Z</dcterms:created>
  <dcterms:modified xsi:type="dcterms:W3CDTF">2014-09-14T23:26:21Z</dcterms:modified>
</cp:coreProperties>
</file>